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7"/>
  </p:handoutMasterIdLst>
  <p:sldIdLst>
    <p:sldId id="256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6" r:id="rId27"/>
    <p:sldId id="273" r:id="rId28"/>
    <p:sldId id="274" r:id="rId29"/>
    <p:sldId id="275" r:id="rId30"/>
    <p:sldId id="277" r:id="rId31"/>
    <p:sldId id="278" r:id="rId32"/>
    <p:sldId id="279" r:id="rId33"/>
    <p:sldId id="280" r:id="rId34"/>
    <p:sldId id="281" r:id="rId35"/>
    <p:sldId id="284" r:id="rId36"/>
    <p:sldId id="288" r:id="rId37"/>
    <p:sldId id="289" r:id="rId38"/>
    <p:sldId id="285" r:id="rId39"/>
    <p:sldId id="287" r:id="rId40"/>
    <p:sldId id="291" r:id="rId41"/>
    <p:sldId id="290" r:id="rId42"/>
    <p:sldId id="286" r:id="rId43"/>
    <p:sldId id="292" r:id="rId44"/>
    <p:sldId id="293" r:id="rId45"/>
    <p:sldId id="294" r:id="rId46"/>
    <p:sldId id="295" r:id="rId47"/>
    <p:sldId id="296" r:id="rId48"/>
    <p:sldId id="297" r:id="rId49"/>
    <p:sldId id="302" r:id="rId50"/>
    <p:sldId id="298" r:id="rId51"/>
    <p:sldId id="299" r:id="rId52"/>
    <p:sldId id="300" r:id="rId53"/>
    <p:sldId id="301" r:id="rId54"/>
    <p:sldId id="303" r:id="rId55"/>
    <p:sldId id="306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Three.js02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ree.js logo 的圖片結果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91" y="5968821"/>
            <a:ext cx="849485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A0EA52C-73EA-4627-AF5C-91DC2C95991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對於</a:t>
            </a:r>
            <a:r>
              <a:rPr lang="en-US" altLang="zh-TW" dirty="0"/>
              <a:t>GIS</a:t>
            </a:r>
            <a:r>
              <a:rPr lang="zh-TW" altLang="en-US" dirty="0"/>
              <a:t>的專案來說，可能包還：</a:t>
            </a:r>
            <a:endParaRPr lang="en-US" altLang="zh-TW" dirty="0"/>
          </a:p>
          <a:p>
            <a:pPr lvl="1"/>
            <a:r>
              <a:rPr lang="zh-TW" altLang="en-US" dirty="0"/>
              <a:t>多個座標的資料。常用格式為</a:t>
            </a:r>
            <a:r>
              <a:rPr lang="en-US" altLang="zh-TW" dirty="0" err="1"/>
              <a:t>GeoJson</a:t>
            </a:r>
            <a:r>
              <a:rPr lang="zh-TW" altLang="en-US" dirty="0"/>
              <a:t>、</a:t>
            </a:r>
            <a:r>
              <a:rPr lang="en-US" altLang="zh-TW" dirty="0"/>
              <a:t>SHP</a:t>
            </a:r>
            <a:r>
              <a:rPr lang="zh-TW" altLang="en-US" dirty="0"/>
              <a:t>與</a:t>
            </a:r>
            <a:r>
              <a:rPr lang="en-US" altLang="zh-TW" dirty="0"/>
              <a:t>SHX,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青少年犯罪地點分布圖。</a:t>
            </a:r>
            <a:endParaRPr lang="en-US" altLang="zh-TW" dirty="0"/>
          </a:p>
          <a:p>
            <a:pPr lvl="1"/>
            <a:r>
              <a:rPr lang="zh-TW" altLang="en-US" dirty="0"/>
              <a:t>交通資料。常用格式為</a:t>
            </a:r>
            <a:r>
              <a:rPr lang="en-US" altLang="zh-TW" dirty="0" err="1"/>
              <a:t>GeoJson</a:t>
            </a:r>
            <a:r>
              <a:rPr lang="zh-TW" altLang="en-US" dirty="0"/>
              <a:t>、</a:t>
            </a:r>
            <a:r>
              <a:rPr lang="en-US" altLang="zh-TW" dirty="0"/>
              <a:t>SHP</a:t>
            </a:r>
            <a:r>
              <a:rPr lang="zh-TW" altLang="en-US" dirty="0"/>
              <a:t>與</a:t>
            </a:r>
            <a:r>
              <a:rPr lang="en-US" altLang="zh-TW" dirty="0"/>
              <a:t>SHX,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物流公司最佳路線規劃。</a:t>
            </a:r>
            <a:endParaRPr lang="en-US" altLang="zh-TW" dirty="0"/>
          </a:p>
          <a:p>
            <a:pPr lvl="1"/>
            <a:r>
              <a:rPr lang="zh-TW" altLang="en-US" dirty="0"/>
              <a:t>圖磚。使用地圖圖資</a:t>
            </a:r>
            <a:r>
              <a:rPr lang="en-US" altLang="zh-TW" dirty="0"/>
              <a:t>(</a:t>
            </a:r>
            <a:r>
              <a:rPr lang="zh-TW" altLang="en-US" dirty="0"/>
              <a:t>靜態圖磚</a:t>
            </a:r>
            <a:r>
              <a:rPr lang="en-US" altLang="zh-TW" dirty="0"/>
              <a:t>Static Tile),</a:t>
            </a:r>
            <a:r>
              <a:rPr lang="zh-TW" altLang="en-US" dirty="0"/>
              <a:t>常用格式為</a:t>
            </a:r>
            <a:r>
              <a:rPr lang="en-US" altLang="zh-TW" dirty="0" err="1"/>
              <a:t>png</a:t>
            </a:r>
            <a:r>
              <a:rPr lang="zh-TW" altLang="en-US" dirty="0"/>
              <a:t>或</a:t>
            </a:r>
            <a:r>
              <a:rPr lang="en-US" altLang="zh-TW" dirty="0" err="1"/>
              <a:t>GeoJson</a:t>
            </a:r>
            <a:r>
              <a:rPr lang="en-US" altLang="zh-TW" dirty="0"/>
              <a:t>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鐵路工程地層下陷分析。</a:t>
            </a:r>
            <a:endParaRPr lang="en-US" altLang="zh-TW" dirty="0"/>
          </a:p>
          <a:p>
            <a:pPr lvl="1"/>
            <a:r>
              <a:rPr lang="zh-TW" altLang="en-US" dirty="0"/>
              <a:t>模型資料。常用格式為</a:t>
            </a:r>
            <a:r>
              <a:rPr lang="en-US" altLang="zh-TW" dirty="0" err="1"/>
              <a:t>GeoJson</a:t>
            </a:r>
            <a:r>
              <a:rPr lang="zh-TW" altLang="en-US" dirty="0"/>
              <a:t>、</a:t>
            </a:r>
            <a:r>
              <a:rPr lang="en-US" altLang="zh-TW" dirty="0"/>
              <a:t>SHP</a:t>
            </a:r>
            <a:r>
              <a:rPr lang="zh-TW" altLang="en-US" dirty="0"/>
              <a:t>與</a:t>
            </a:r>
            <a:r>
              <a:rPr lang="en-US" altLang="zh-TW" dirty="0"/>
              <a:t>SHX</a:t>
            </a:r>
            <a:r>
              <a:rPr lang="zh-TW" altLang="en-US" dirty="0"/>
              <a:t>、</a:t>
            </a:r>
            <a:r>
              <a:rPr lang="en-US" altLang="zh-TW" dirty="0" err="1"/>
              <a:t>gltf</a:t>
            </a:r>
            <a:r>
              <a:rPr lang="zh-TW" altLang="en-US" dirty="0"/>
              <a:t>、</a:t>
            </a:r>
            <a:r>
              <a:rPr lang="en-US" altLang="zh-TW" dirty="0" err="1"/>
              <a:t>glb</a:t>
            </a:r>
            <a:r>
              <a:rPr lang="zh-TW" altLang="en-US" dirty="0"/>
              <a:t>、</a:t>
            </a:r>
            <a:r>
              <a:rPr lang="en-US" altLang="zh-TW" dirty="0"/>
              <a:t>obj</a:t>
            </a:r>
            <a:r>
              <a:rPr lang="zh-TW" altLang="en-US" dirty="0"/>
              <a:t>、</a:t>
            </a:r>
            <a:r>
              <a:rPr lang="en-US" altLang="zh-TW" dirty="0" err="1"/>
              <a:t>svg</a:t>
            </a:r>
            <a:r>
              <a:rPr lang="zh-TW" altLang="en-US" dirty="0"/>
              <a:t>、</a:t>
            </a:r>
            <a:r>
              <a:rPr lang="en-US" altLang="zh-TW" dirty="0"/>
              <a:t>json</a:t>
            </a:r>
            <a:r>
              <a:rPr lang="zh-TW" altLang="en-US" dirty="0"/>
              <a:t>、</a:t>
            </a:r>
            <a:r>
              <a:rPr lang="en-US" altLang="zh-TW" dirty="0" err="1"/>
              <a:t>png</a:t>
            </a:r>
            <a:r>
              <a:rPr lang="zh-TW" altLang="en-US" dirty="0"/>
              <a:t>等多種</a:t>
            </a:r>
            <a:r>
              <a:rPr lang="en-US" altLang="zh-TW" dirty="0"/>
              <a:t>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預載好的建築物、地形。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9DE7BDE-EA82-4EC8-906C-7D25F292B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336021-652C-4FAD-91D6-46016961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3042" y="5431084"/>
            <a:ext cx="1371597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交通資料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18D5B4-6F29-4C84-AC48-3A71D5331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3" y="3318567"/>
            <a:ext cx="2760617" cy="2078318"/>
          </a:xfrm>
          <a:prstGeom prst="rect">
            <a:avLst/>
          </a:prstGeom>
        </p:spPr>
      </p:pic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11858706-DA9B-413F-A3C3-20A2402FA87F}"/>
              </a:ext>
            </a:extLst>
          </p:cNvPr>
          <p:cNvSpPr txBox="1">
            <a:spLocks/>
          </p:cNvSpPr>
          <p:nvPr/>
        </p:nvSpPr>
        <p:spPr>
          <a:xfrm>
            <a:off x="3922628" y="5394056"/>
            <a:ext cx="1371597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圖磚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8BA2B2-9DF2-47A5-9F62-AE9B2CF4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82" y="3288092"/>
            <a:ext cx="2764691" cy="20783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89876E7-04E9-45FC-B366-97A11AECD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29" y="3318568"/>
            <a:ext cx="2604051" cy="20918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EE397F1-849D-45E3-98A6-2252F2BA9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194" y="3289926"/>
            <a:ext cx="2604051" cy="2633982"/>
          </a:xfrm>
          <a:prstGeom prst="rect">
            <a:avLst/>
          </a:prstGeom>
        </p:spPr>
      </p:pic>
      <p:sp>
        <p:nvSpPr>
          <p:cNvPr id="14" name="文字版面配置區 3">
            <a:extLst>
              <a:ext uri="{FF2B5EF4-FFF2-40B4-BE49-F238E27FC236}">
                <a16:creationId xmlns:a16="http://schemas.microsoft.com/office/drawing/2014/main" id="{0D9FCED1-4680-4B14-90CA-B6C894994566}"/>
              </a:ext>
            </a:extLst>
          </p:cNvPr>
          <p:cNvSpPr txBox="1">
            <a:spLocks/>
          </p:cNvSpPr>
          <p:nvPr/>
        </p:nvSpPr>
        <p:spPr>
          <a:xfrm>
            <a:off x="6922214" y="5431084"/>
            <a:ext cx="1371597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模型資料</a:t>
            </a:r>
          </a:p>
        </p:txBody>
      </p:sp>
      <p:sp>
        <p:nvSpPr>
          <p:cNvPr id="15" name="文字版面配置區 3">
            <a:extLst>
              <a:ext uri="{FF2B5EF4-FFF2-40B4-BE49-F238E27FC236}">
                <a16:creationId xmlns:a16="http://schemas.microsoft.com/office/drawing/2014/main" id="{BFA467E8-FBA9-49DF-8767-A71E35B56F38}"/>
              </a:ext>
            </a:extLst>
          </p:cNvPr>
          <p:cNvSpPr txBox="1">
            <a:spLocks/>
          </p:cNvSpPr>
          <p:nvPr/>
        </p:nvSpPr>
        <p:spPr>
          <a:xfrm>
            <a:off x="9425384" y="5941742"/>
            <a:ext cx="1843670" cy="46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衛星遙測點陣圖</a:t>
            </a:r>
          </a:p>
        </p:txBody>
      </p:sp>
    </p:spTree>
    <p:extLst>
      <p:ext uri="{BB962C8B-B14F-4D97-AF65-F5344CB8AC3E}">
        <p14:creationId xmlns:p14="http://schemas.microsoft.com/office/powerpoint/2010/main" val="354772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zh-TW" altLang="en-US" dirty="0"/>
              <a:t>實作：台灣模型圖</a:t>
            </a:r>
            <a:r>
              <a:rPr lang="en-US" altLang="zh-TW" dirty="0"/>
              <a:t>(</a:t>
            </a:r>
            <a:r>
              <a:rPr lang="zh-TW" altLang="en-US" dirty="0"/>
              <a:t>可以直接開程式碼過多，可以直接開檔案說明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GIS/index.html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037EB9-9DE8-4924-BE60-A3357698AD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322" y="1439119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70278E2-873A-4851-A377-527F7511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371" y="579462"/>
            <a:ext cx="2016023" cy="2485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927917-BCF2-419C-84B6-0BA7638D5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8"/>
          <a:stretch/>
        </p:blipFill>
        <p:spPr>
          <a:xfrm>
            <a:off x="10058936" y="3227715"/>
            <a:ext cx="1832891" cy="3298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C929FB7-63EA-489D-87C8-CB79B1E8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341494"/>
            <a:ext cx="5466673" cy="54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31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STEP01</a:t>
            </a:r>
            <a:r>
              <a:rPr lang="zh-TW" altLang="en-US" dirty="0"/>
              <a:t>：初始化環境</a:t>
            </a:r>
            <a:r>
              <a:rPr lang="en-US" altLang="zh-TW" dirty="0"/>
              <a:t>(</a:t>
            </a:r>
            <a:r>
              <a:rPr lang="zh-TW" altLang="en-US" dirty="0"/>
              <a:t>照打上去就可以了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index_init.js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037EB9-9DE8-4924-BE60-A3357698AD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25125" y="6506419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A7D56E-6CD3-46E4-A1FC-794B9AC5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9" y="1806585"/>
            <a:ext cx="11692658" cy="40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26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STEP01</a:t>
            </a:r>
            <a:r>
              <a:rPr lang="zh-TW" altLang="en-US" dirty="0"/>
              <a:t>：初始化環境</a:t>
            </a:r>
            <a:r>
              <a:rPr lang="en-US" altLang="zh-TW" dirty="0"/>
              <a:t>(</a:t>
            </a:r>
            <a:r>
              <a:rPr lang="zh-TW" altLang="en-US" dirty="0"/>
              <a:t>照打上去就可以了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index_init.js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37E8DC-1C49-4ECE-AD87-484113670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704650"/>
            <a:ext cx="7578738" cy="50387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7D7F412-F03A-47E5-86C5-11E74B54D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87" y="1704650"/>
            <a:ext cx="4300231" cy="1724350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B63438D9-BB8E-4778-9D25-B32FC330031E}"/>
              </a:ext>
            </a:extLst>
          </p:cNvPr>
          <p:cNvSpPr txBox="1">
            <a:spLocks/>
          </p:cNvSpPr>
          <p:nvPr/>
        </p:nvSpPr>
        <p:spPr>
          <a:xfrm>
            <a:off x="7750187" y="3563666"/>
            <a:ext cx="4165588" cy="77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這時候應該啥都沒有很正常</a:t>
            </a:r>
            <a:endParaRPr lang="en-US" altLang="zh-TW" dirty="0"/>
          </a:p>
          <a:p>
            <a:r>
              <a:rPr lang="zh-TW" altLang="en-US" dirty="0"/>
              <a:t>但你會看到上面有</a:t>
            </a:r>
            <a:r>
              <a:rPr lang="en-US" altLang="zh-TW" dirty="0"/>
              <a:t>scene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4F6E2F0-186F-40BA-8C57-B6DECA2C7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355" y="4342740"/>
            <a:ext cx="3505689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37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STEP02</a:t>
            </a:r>
            <a:r>
              <a:rPr lang="zh-TW" altLang="en-US" dirty="0"/>
              <a:t>：讀取圖檔</a:t>
            </a:r>
            <a:r>
              <a:rPr lang="en-US" altLang="zh-TW" dirty="0"/>
              <a:t>(</a:t>
            </a:r>
            <a:r>
              <a:rPr lang="zh-TW" altLang="en-US" dirty="0"/>
              <a:t>來源：內政部國土繪測中心 </a:t>
            </a:r>
            <a:r>
              <a:rPr lang="en-US" altLang="zh-TW" dirty="0"/>
              <a:t>https://storage.googleapis.com/umas_public_assets/michaelBay/day17/taiwan.svg)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index_return_path.js</a:t>
            </a:r>
          </a:p>
          <a:p>
            <a:r>
              <a:rPr lang="zh-TW" altLang="en-US" dirty="0"/>
              <a:t>引用</a:t>
            </a:r>
            <a:r>
              <a:rPr lang="en-US" altLang="zh-TW" dirty="0" err="1"/>
              <a:t>SVGLoader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引入使用</a:t>
            </a:r>
            <a:r>
              <a:rPr lang="en-US" altLang="zh-TW" dirty="0" err="1"/>
              <a:t>SVGLoader</a:t>
            </a:r>
            <a:r>
              <a:rPr lang="en-US" altLang="zh-TW" dirty="0"/>
              <a:t> </a:t>
            </a:r>
            <a:r>
              <a:rPr lang="zh-TW" altLang="en-US" dirty="0"/>
              <a:t>引入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D2074F-45DA-423C-9CF2-37A3594ED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0" y="2463901"/>
            <a:ext cx="11468920" cy="12251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CC1B5B0-B8C7-478D-B552-E19743C3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5" y="4018065"/>
            <a:ext cx="11718075" cy="27161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AE86DF8-3EA7-43B8-9174-9C8B805EA790}"/>
              </a:ext>
            </a:extLst>
          </p:cNvPr>
          <p:cNvSpPr/>
          <p:nvPr/>
        </p:nvSpPr>
        <p:spPr>
          <a:xfrm>
            <a:off x="1362075" y="6156959"/>
            <a:ext cx="2493645" cy="291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95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STEP02</a:t>
            </a:r>
            <a:r>
              <a:rPr lang="zh-TW" altLang="en-US" dirty="0"/>
              <a:t>：讀取圖檔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index_return_path.js</a:t>
            </a:r>
          </a:p>
          <a:p>
            <a:r>
              <a:rPr lang="zh-TW" altLang="en-US" dirty="0"/>
              <a:t>頁面打開後，可以確認終端是否有打印剛剛結果。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36B0FD-E827-4BBB-AEDB-38C65EFB7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25"/>
          <a:stretch/>
        </p:blipFill>
        <p:spPr>
          <a:xfrm>
            <a:off x="5915025" y="1065098"/>
            <a:ext cx="6162675" cy="55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58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3286125" cy="5038725"/>
          </a:xfrm>
        </p:spPr>
        <p:txBody>
          <a:bodyPr/>
          <a:lstStyle/>
          <a:p>
            <a:r>
              <a:rPr lang="en-US" altLang="zh-TW" dirty="0"/>
              <a:t>STEP03</a:t>
            </a:r>
            <a:r>
              <a:rPr lang="zh-TW" altLang="en-US" dirty="0"/>
              <a:t>：將</a:t>
            </a:r>
            <a:r>
              <a:rPr lang="en-US" altLang="zh-TW" dirty="0"/>
              <a:t>path</a:t>
            </a:r>
            <a:r>
              <a:rPr lang="zh-TW" altLang="en-US" dirty="0"/>
              <a:t>轉成</a:t>
            </a:r>
            <a:r>
              <a:rPr lang="en-US" altLang="zh-TW" dirty="0"/>
              <a:t>3Dmesh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index_path_to_mesh.js</a:t>
            </a:r>
          </a:p>
          <a:p>
            <a:r>
              <a:rPr lang="zh-TW" altLang="en-US" dirty="0"/>
              <a:t>頁面打開後，應該就可以看到一個台灣了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DC952B-2FA9-4D7C-93D6-31AADDDC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07" y="1047366"/>
            <a:ext cx="8726118" cy="55062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E10F130-3CA8-4A4D-84F6-41D94AEE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22" y="2574337"/>
            <a:ext cx="2965880" cy="34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2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9667875" cy="5038725"/>
          </a:xfrm>
        </p:spPr>
        <p:txBody>
          <a:bodyPr/>
          <a:lstStyle/>
          <a:p>
            <a:r>
              <a:rPr lang="en-US" altLang="zh-TW" dirty="0"/>
              <a:t>STEP04</a:t>
            </a:r>
            <a:r>
              <a:rPr lang="zh-TW" altLang="en-US" dirty="0"/>
              <a:t>：處理效能問題</a:t>
            </a:r>
            <a:r>
              <a:rPr lang="en-US" altLang="zh-TW" dirty="0"/>
              <a:t>(</a:t>
            </a:r>
            <a:r>
              <a:rPr lang="zh-TW" altLang="en-US" dirty="0"/>
              <a:t>不一定會出現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畫面較卡原因是因為</a:t>
            </a:r>
            <a:r>
              <a:rPr lang="en-US" altLang="zh-TW" dirty="0"/>
              <a:t>SVG</a:t>
            </a:r>
            <a:r>
              <a:rPr lang="zh-TW" altLang="en-US" dirty="0"/>
              <a:t>本身是由多個點組成 </a:t>
            </a:r>
            <a:r>
              <a:rPr lang="en-US" altLang="zh-TW" dirty="0"/>
              <a:t>=&gt;</a:t>
            </a:r>
            <a:r>
              <a:rPr lang="zh-TW" altLang="en-US" dirty="0"/>
              <a:t> 透過</a:t>
            </a:r>
            <a:r>
              <a:rPr lang="en-US" altLang="zh-TW" dirty="0" err="1"/>
              <a:t>extrued</a:t>
            </a:r>
            <a:r>
              <a:rPr lang="zh-TW" altLang="en-US" dirty="0"/>
              <a:t>檢化路徑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index_extrude.js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B17ED1-6AA2-4F2D-946E-7E1F353D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704975"/>
            <a:ext cx="665988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5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STEP05</a:t>
            </a:r>
            <a:r>
              <a:rPr lang="zh-TW" altLang="en-US" dirty="0"/>
              <a:t>：台灣顛倒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index_extrude.js</a:t>
            </a:r>
          </a:p>
          <a:p>
            <a:r>
              <a:rPr lang="zh-TW" altLang="en-US" dirty="0"/>
              <a:t>台灣顛倒原因是因為</a:t>
            </a:r>
            <a:r>
              <a:rPr lang="en-US" altLang="zh-TW" dirty="0"/>
              <a:t>SVG</a:t>
            </a:r>
            <a:r>
              <a:rPr lang="zh-TW" altLang="en-US" dirty="0"/>
              <a:t>與</a:t>
            </a:r>
            <a:r>
              <a:rPr lang="en-US" altLang="zh-TW" dirty="0"/>
              <a:t>three.js</a:t>
            </a:r>
            <a:r>
              <a:rPr lang="zh-TW" altLang="en-US" dirty="0"/>
              <a:t>相容性問題，</a:t>
            </a:r>
            <a:r>
              <a:rPr lang="en-US" altLang="zh-TW" dirty="0"/>
              <a:t>three.js</a:t>
            </a:r>
            <a:r>
              <a:rPr lang="zh-TW" altLang="en-US" dirty="0"/>
              <a:t>原點</a:t>
            </a:r>
            <a:r>
              <a:rPr lang="en-US" altLang="zh-TW" dirty="0"/>
              <a:t>(0,0)</a:t>
            </a:r>
            <a:r>
              <a:rPr lang="zh-TW" altLang="en-US" dirty="0"/>
              <a:t>在左下，而</a:t>
            </a:r>
            <a:r>
              <a:rPr lang="en-US" altLang="zh-TW" dirty="0"/>
              <a:t>SVG</a:t>
            </a:r>
            <a:r>
              <a:rPr lang="zh-TW" altLang="en-US" dirty="0"/>
              <a:t>原點</a:t>
            </a:r>
            <a:r>
              <a:rPr lang="en-US" altLang="zh-TW" dirty="0"/>
              <a:t>(0,0)</a:t>
            </a:r>
            <a:r>
              <a:rPr lang="zh-TW" altLang="en-US" dirty="0"/>
              <a:t>在左上</a:t>
            </a:r>
            <a:endParaRPr lang="en-US" altLang="zh-TW" dirty="0"/>
          </a:p>
          <a:p>
            <a:r>
              <a:rPr lang="zh-TW" altLang="en-US" dirty="0"/>
              <a:t>設定</a:t>
            </a:r>
            <a:r>
              <a:rPr lang="en-US" altLang="zh-TW" dirty="0"/>
              <a:t>.</a:t>
            </a:r>
            <a:r>
              <a:rPr lang="en-US" altLang="zh-TW" dirty="0" err="1"/>
              <a:t>rotateX</a:t>
            </a:r>
            <a:r>
              <a:rPr lang="en-US" altLang="zh-TW" dirty="0"/>
              <a:t>(</a:t>
            </a:r>
            <a:r>
              <a:rPr lang="en-US" altLang="zh-TW" dirty="0" err="1"/>
              <a:t>Math.PI</a:t>
            </a:r>
            <a:r>
              <a:rPr lang="en-US" altLang="zh-TW" dirty="0"/>
              <a:t>)</a:t>
            </a:r>
            <a:r>
              <a:rPr lang="zh-TW" altLang="en-US" dirty="0"/>
              <a:t>將畫面進行旋轉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6834AB-930B-4094-8B4B-E2D04F3F5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26" y="2490583"/>
            <a:ext cx="6754415" cy="32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8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STEP05</a:t>
            </a:r>
            <a:r>
              <a:rPr lang="zh-TW" altLang="en-US" dirty="0"/>
              <a:t>：台灣顛倒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index_extrude.js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17457A-53BA-40B1-8F55-125E95EF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973383"/>
            <a:ext cx="7096125" cy="5822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5E737D7-CD93-4E04-B2F1-7B36E1688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9" y="1831339"/>
            <a:ext cx="3343742" cy="4572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6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很多國際設廠的公司會有中控台，以快速釐清各家廠房的運作情況。</a:t>
            </a:r>
            <a:endParaRPr lang="en-US" altLang="zh-TW" dirty="0"/>
          </a:p>
          <a:p>
            <a:r>
              <a:rPr lang="zh-TW" altLang="en-US" dirty="0"/>
              <a:t>也可以綜合參數模擬、生產線效率監控、災害告警等。而地球正是中控台印入眼簾的畫面。</a:t>
            </a:r>
            <a:endParaRPr lang="en-US" altLang="zh-TW" dirty="0"/>
          </a:p>
          <a:p>
            <a:r>
              <a:rPr lang="zh-TW" altLang="en-US" dirty="0"/>
              <a:t>基於專案</a:t>
            </a:r>
            <a:r>
              <a:rPr lang="en-US" altLang="zh-TW" dirty="0"/>
              <a:t>Earth/index.html</a:t>
            </a:r>
          </a:p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6500" y="648440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559862-BDD6-4790-9486-2C476830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7" y="2603484"/>
            <a:ext cx="3868043" cy="31344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CDF8A9-373D-4728-AD3A-349B74C8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48" y="1776492"/>
            <a:ext cx="7353303" cy="50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41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STEP06</a:t>
            </a:r>
            <a:r>
              <a:rPr lang="zh-TW" altLang="en-US" dirty="0"/>
              <a:t>：增加各縣市顏色</a:t>
            </a:r>
            <a:endParaRPr lang="en-US" altLang="zh-TW" dirty="0"/>
          </a:p>
          <a:p>
            <a:r>
              <a:rPr lang="zh-TW" altLang="en-US" dirty="0"/>
              <a:t>在打開</a:t>
            </a:r>
            <a:r>
              <a:rPr lang="en-US" altLang="zh-TW" dirty="0"/>
              <a:t>SVG</a:t>
            </a:r>
            <a:r>
              <a:rPr lang="zh-TW" altLang="en-US" dirty="0"/>
              <a:t>本身時，可以看到每一個</a:t>
            </a:r>
            <a:r>
              <a:rPr lang="en-US" altLang="zh-TW" dirty="0"/>
              <a:t>path</a:t>
            </a:r>
            <a:r>
              <a:rPr lang="zh-TW" altLang="en-US" dirty="0"/>
              <a:t>有各自的</a:t>
            </a:r>
            <a:r>
              <a:rPr lang="en-US" altLang="zh-TW" dirty="0"/>
              <a:t>name, class</a:t>
            </a:r>
            <a:r>
              <a:rPr lang="zh-TW" altLang="en-US" dirty="0"/>
              <a:t>跟</a:t>
            </a:r>
            <a:r>
              <a:rPr lang="en-US" altLang="zh-TW" dirty="0" err="1"/>
              <a:t>css</a:t>
            </a:r>
            <a:r>
              <a:rPr lang="zh-TW" altLang="en-US" dirty="0"/>
              <a:t>資料</a:t>
            </a:r>
            <a:endParaRPr lang="en-US" altLang="zh-TW" dirty="0"/>
          </a:p>
          <a:p>
            <a:r>
              <a:rPr lang="zh-TW" altLang="en-US" dirty="0"/>
              <a:t>所以我們要將</a:t>
            </a:r>
            <a:r>
              <a:rPr lang="en-US" altLang="zh-TW" dirty="0"/>
              <a:t>path</a:t>
            </a:r>
            <a:r>
              <a:rPr lang="zh-TW" altLang="en-US" dirty="0"/>
              <a:t>裡面的</a:t>
            </a:r>
            <a:r>
              <a:rPr lang="en-US" altLang="zh-TW" dirty="0"/>
              <a:t>color</a:t>
            </a:r>
            <a:r>
              <a:rPr lang="zh-TW" altLang="en-US" dirty="0"/>
              <a:t>取出，放到</a:t>
            </a:r>
            <a:r>
              <a:rPr lang="en-US" altLang="zh-TW" dirty="0" err="1"/>
              <a:t>MeshStandardMaterial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index_region_color.js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81C5DE-9ECD-4E3D-8E0C-6565F4D2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5" y="1061787"/>
            <a:ext cx="4410075" cy="38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STEP06</a:t>
            </a:r>
            <a:r>
              <a:rPr lang="zh-TW" altLang="en-US" dirty="0"/>
              <a:t>：增加各縣市顏色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index_region_color.js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E8E8B4-4C8A-4F99-B5F3-0563E331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0" y="914310"/>
            <a:ext cx="6573845" cy="59436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E88CAF-68B4-48D4-936A-3971FC7D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42" y="3597520"/>
            <a:ext cx="2373763" cy="3146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其中包含：Stiker meme, stiker anime, hahaha, stiker anime tertawa, fyp, gambar anime yang dibuat stiker">
            <a:extLst>
              <a:ext uri="{FF2B5EF4-FFF2-40B4-BE49-F238E27FC236}">
                <a16:creationId xmlns:a16="http://schemas.microsoft.com/office/drawing/2014/main" id="{4DE3BD7E-1458-421C-89AD-0C91BA0D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" y="1866900"/>
            <a:ext cx="1923282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69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STEP07</a:t>
            </a:r>
            <a:r>
              <a:rPr lang="zh-TW" altLang="en-US" dirty="0"/>
              <a:t>：將數值轉成物件高度</a:t>
            </a:r>
            <a:endParaRPr lang="en-US" altLang="zh-TW" dirty="0"/>
          </a:p>
          <a:p>
            <a:r>
              <a:rPr lang="zh-TW" altLang="en-US" dirty="0"/>
              <a:t>如果我們希望每個縣市依據不同值，呈現不同得小塊塊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index_region_color.js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BC6DBE-3E25-47B7-8CB0-E49B504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1" y="1199839"/>
            <a:ext cx="5029200" cy="2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5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STEP07</a:t>
            </a:r>
            <a:r>
              <a:rPr lang="zh-TW" altLang="en-US" dirty="0"/>
              <a:t>：將數值轉成物件高度</a:t>
            </a:r>
            <a:endParaRPr lang="en-US" altLang="zh-TW" dirty="0"/>
          </a:p>
          <a:p>
            <a:r>
              <a:rPr lang="zh-TW" altLang="en-US" dirty="0"/>
              <a:t>如果我們希望每個縣市依據不同值，呈現不同得小塊塊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3d_map.js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0ED359-471D-4742-90C6-B86D56808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4" b="53159"/>
          <a:stretch/>
        </p:blipFill>
        <p:spPr>
          <a:xfrm>
            <a:off x="9525" y="2738832"/>
            <a:ext cx="5829880" cy="32123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694F7F-C2E1-46F7-8BE9-E448FE77A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86"/>
          <a:stretch/>
        </p:blipFill>
        <p:spPr>
          <a:xfrm>
            <a:off x="5868692" y="2738832"/>
            <a:ext cx="6323308" cy="40266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002FDCF-B347-447E-A5BE-884DFEFB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0"/>
            <a:ext cx="2562225" cy="238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81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06728" y="627312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Shadow</a:t>
            </a:r>
            <a:r>
              <a:rPr lang="zh-TW" altLang="en-US" dirty="0"/>
              <a:t>差別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BF04D1-6F18-4648-B85C-D7150393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0" y="1742425"/>
            <a:ext cx="7477164" cy="50387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6CEBC9-D1A8-44E4-9409-113E6221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851" y="261492"/>
            <a:ext cx="3533949" cy="22180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0F68EC-41FD-4E1A-A18B-E3469512A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735" y="4126174"/>
            <a:ext cx="1694413" cy="20564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770B8B5-427B-42C3-8E15-6AF636A2E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43" y="4111692"/>
            <a:ext cx="1535110" cy="207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27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42A9D7-B245-4FDE-996D-DC0E9A3E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3" y="1699407"/>
            <a:ext cx="9592235" cy="51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86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1B039D-B608-49A0-8144-EF97F95C0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96" y="2120153"/>
            <a:ext cx="6860160" cy="31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60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015C80-91A6-4DB9-8ABB-5F916C5E0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2" y="1763211"/>
            <a:ext cx="10480203" cy="45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B550C9-3564-41B6-A3CB-416F106D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717512"/>
            <a:ext cx="9803086" cy="30171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E0C0CD-666A-4B77-BE22-B1370A7F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4734684"/>
            <a:ext cx="8924925" cy="21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91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F53422-32BE-4114-8E55-3AEAECC2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83" y="1776087"/>
            <a:ext cx="9873702" cy="21690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946FB8C-9728-4967-AA2A-15254CD2E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83" y="4038804"/>
            <a:ext cx="9873702" cy="172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49432" y="621856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0FEEC4-215D-4EEC-9761-2E891F365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82"/>
          <a:stretch/>
        </p:blipFill>
        <p:spPr>
          <a:xfrm>
            <a:off x="76200" y="1452398"/>
            <a:ext cx="6068645" cy="45597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3CEFB53-359E-41B1-A8D7-6DB23CAE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29" r="43976"/>
          <a:stretch/>
        </p:blipFill>
        <p:spPr>
          <a:xfrm>
            <a:off x="6221045" y="1478044"/>
            <a:ext cx="3608755" cy="45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5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E00756-6E4C-4280-A4F5-8816C7EB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02" y="1733549"/>
            <a:ext cx="9034182" cy="39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3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STSP02</a:t>
            </a:r>
            <a:r>
              <a:rPr lang="zh-TW" altLang="en-US" dirty="0"/>
              <a:t>：在</a:t>
            </a:r>
            <a:r>
              <a:rPr lang="en-US" altLang="zh-TW" dirty="0"/>
              <a:t>render</a:t>
            </a:r>
            <a:r>
              <a:rPr lang="zh-TW" altLang="en-US" dirty="0"/>
              <a:t>上開啟</a:t>
            </a:r>
            <a:r>
              <a:rPr lang="en-US" altLang="zh-TW" dirty="0"/>
              <a:t>shadow</a:t>
            </a:r>
            <a:r>
              <a:rPr lang="zh-TW" altLang="en-US" dirty="0"/>
              <a:t>功能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583" y="45603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3</a:t>
            </a:r>
            <a:r>
              <a:rPr lang="zh-TW" altLang="en-US" dirty="0"/>
              <a:t>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D2EF46-2E2D-4E18-9EE4-C1F151C2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1823746"/>
            <a:ext cx="10775577" cy="27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2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STSP03</a:t>
            </a:r>
            <a:r>
              <a:rPr lang="zh-TW" altLang="en-US" dirty="0"/>
              <a:t>：讓光能照初陰影，並把陰影照在其他物件上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4090" y="501018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D16AE-F4EE-473C-A8C1-5798E21D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39648"/>
            <a:ext cx="11282806" cy="324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31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STSP04</a:t>
            </a:r>
            <a:r>
              <a:rPr lang="zh-TW" altLang="en-US" dirty="0"/>
              <a:t>：讓物體可以產生陰影，同時上也能蒙上陰影到物件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0587" y="603792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9, 10</a:t>
            </a:r>
            <a:r>
              <a:rPr lang="zh-TW" altLang="en-US" dirty="0"/>
              <a:t>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E8FDCA-F639-453D-B851-6351E800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7" y="1772775"/>
            <a:ext cx="11353800" cy="42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5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要瞭解陰影本質之前，必須要先了解光的原理</a:t>
            </a:r>
            <a:endParaRPr lang="en-US" altLang="zh-TW" dirty="0"/>
          </a:p>
          <a:p>
            <a:r>
              <a:rPr lang="en-US" altLang="zh-TW" dirty="0"/>
              <a:t>(1)</a:t>
            </a:r>
            <a:r>
              <a:rPr lang="zh-TW" altLang="en-US" dirty="0"/>
              <a:t>光會投射在物體上，物體上的面都有法線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法線向量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(2)</a:t>
            </a:r>
            <a:r>
              <a:rPr lang="zh-TW" altLang="en-US" dirty="0"/>
              <a:t>等同於物體上有</a:t>
            </a:r>
            <a:r>
              <a:rPr lang="zh-TW" altLang="en-US" dirty="0">
                <a:solidFill>
                  <a:srgbClr val="FF0000"/>
                </a:solidFill>
              </a:rPr>
              <a:t>向光向量</a:t>
            </a:r>
            <a:r>
              <a:rPr lang="zh-TW" altLang="en-US" dirty="0"/>
              <a:t>投向光源</a:t>
            </a:r>
            <a:endParaRPr lang="en-US" altLang="zh-TW" dirty="0"/>
          </a:p>
          <a:p>
            <a:r>
              <a:rPr lang="en-US" altLang="zh-TW" dirty="0"/>
              <a:t>(3)</a:t>
            </a:r>
            <a:r>
              <a:rPr lang="zh-TW" altLang="en-US" dirty="0">
                <a:solidFill>
                  <a:srgbClr val="FF0000"/>
                </a:solidFill>
              </a:rPr>
              <a:t>向光向量</a:t>
            </a:r>
            <a:r>
              <a:rPr lang="zh-TW" altLang="en-US" dirty="0"/>
              <a:t>跟</a:t>
            </a:r>
            <a:r>
              <a:rPr lang="zh-TW" altLang="en-US" dirty="0">
                <a:solidFill>
                  <a:srgbClr val="FF0000"/>
                </a:solidFill>
              </a:rPr>
              <a:t>法線向量</a:t>
            </a:r>
            <a:r>
              <a:rPr lang="zh-TW" altLang="en-US" dirty="0"/>
              <a:t>若都轉成單位向量</a:t>
            </a:r>
            <a:r>
              <a:rPr lang="en-US" altLang="zh-TW" dirty="0"/>
              <a:t>(</a:t>
            </a:r>
            <a:r>
              <a:rPr lang="zh-TW" altLang="en-US" dirty="0"/>
              <a:t>長度為一單位的向量</a:t>
            </a:r>
            <a:r>
              <a:rPr lang="en-US" altLang="zh-TW" dirty="0"/>
              <a:t>)</a:t>
            </a:r>
            <a:r>
              <a:rPr lang="zh-TW" altLang="en-US" dirty="0"/>
              <a:t>的話</a:t>
            </a:r>
            <a:endParaRPr lang="en-US" altLang="zh-TW" dirty="0"/>
          </a:p>
          <a:p>
            <a:r>
              <a:rPr lang="en-US" altLang="zh-TW" dirty="0"/>
              <a:t>(4)</a:t>
            </a:r>
            <a:r>
              <a:rPr lang="zh-TW" altLang="en-US" dirty="0"/>
              <a:t>就可以計算每一個面這兩個向量的相近度。以內積計算，落在</a:t>
            </a:r>
            <a:r>
              <a:rPr lang="en-US" altLang="zh-TW" dirty="0"/>
              <a:t>1 ~- 1</a:t>
            </a:r>
            <a:r>
              <a:rPr lang="zh-TW" altLang="en-US" dirty="0"/>
              <a:t>範圍內，並擷取</a:t>
            </a:r>
            <a:r>
              <a:rPr lang="en-US" altLang="zh-TW" dirty="0"/>
              <a:t>1~0</a:t>
            </a:r>
            <a:r>
              <a:rPr lang="zh-TW" altLang="en-US" dirty="0"/>
              <a:t>區間作為亮度。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因此，我們可以將物體上的每一面都跑一遍</a:t>
            </a:r>
            <a:r>
              <a:rPr lang="en-US" altLang="zh-TW" dirty="0"/>
              <a:t>(</a:t>
            </a:r>
            <a:r>
              <a:rPr lang="zh-TW" altLang="en-US" dirty="0"/>
              <a:t>就是向光向量</a:t>
            </a:r>
            <a:r>
              <a:rPr lang="en-US" altLang="zh-TW" dirty="0"/>
              <a:t>)</a:t>
            </a:r>
            <a:r>
              <a:rPr lang="zh-TW" altLang="en-US" dirty="0"/>
              <a:t>，檢查向光向量是否有預到其他物件即可。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7C0B45-3840-4B1E-A64F-70591C96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7" y="3043163"/>
            <a:ext cx="11125138" cy="1414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5C319E25-D986-4BFD-8786-F9290A57F0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370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不管是智慧工廠、產品介紹還是建築資訊模型系統，都會需要檢視物件，而物件檢視器往往是最能夠發揮視覺特效的地方</a:t>
            </a:r>
          </a:p>
          <a:p>
            <a:r>
              <a:rPr lang="zh-TW" altLang="en-US" dirty="0"/>
              <a:t>像是</a:t>
            </a:r>
            <a:r>
              <a:rPr lang="en-US" altLang="zh-TW" dirty="0"/>
              <a:t>iPhone</a:t>
            </a:r>
            <a:r>
              <a:rPr lang="zh-TW" altLang="en-US" dirty="0"/>
              <a:t>的產品讓用戶直接用滑鼠</a:t>
            </a:r>
            <a:r>
              <a:rPr lang="en-US" altLang="zh-TW" dirty="0"/>
              <a:t>360</a:t>
            </a:r>
            <a:r>
              <a:rPr lang="zh-TW" altLang="en-US" dirty="0"/>
              <a:t>度查看手機的所有細節，就是使用了</a:t>
            </a:r>
            <a:r>
              <a:rPr lang="en-US" altLang="zh-TW" dirty="0"/>
              <a:t>three.js</a:t>
            </a:r>
            <a:r>
              <a:rPr lang="zh-TW" altLang="en-US" dirty="0"/>
              <a:t>開發。</a:t>
            </a:r>
          </a:p>
          <a:p>
            <a:r>
              <a:rPr lang="zh-TW" altLang="en-US" dirty="0"/>
              <a:t>除了手機以外，工業製品、智慧工廠的</a:t>
            </a:r>
            <a:r>
              <a:rPr lang="en-US" altLang="zh-TW" dirty="0" err="1"/>
              <a:t>loT</a:t>
            </a:r>
            <a:r>
              <a:rPr lang="zh-TW" altLang="en-US" dirty="0"/>
              <a:t>設備檢視器，一旦能夠做到</a:t>
            </a:r>
            <a:r>
              <a:rPr lang="en-US" altLang="zh-TW" dirty="0"/>
              <a:t>360</a:t>
            </a:r>
            <a:r>
              <a:rPr lang="zh-TW" altLang="en-US" dirty="0"/>
              <a:t>度的檢視器</a:t>
            </a:r>
            <a:r>
              <a:rPr lang="en-US" altLang="zh-TW" dirty="0"/>
              <a:t>,</a:t>
            </a:r>
            <a:r>
              <a:rPr lang="zh-TW" altLang="en-US" dirty="0"/>
              <a:t>光是其創造的噱頭就能超越同行很多</a:t>
            </a:r>
            <a:endParaRPr lang="en-US" altLang="zh-TW" dirty="0"/>
          </a:p>
          <a:p>
            <a:r>
              <a:rPr lang="zh-TW" altLang="en-US" dirty="0"/>
              <a:t>智慧工廠的特效應用</a:t>
            </a:r>
          </a:p>
          <a:p>
            <a:pPr lvl="1"/>
            <a:r>
              <a:rPr lang="zh-TW" altLang="en-US" dirty="0"/>
              <a:t>災害模擬、廠房氣體監測：如果出現火災、有毒氣體外洩等</a:t>
            </a:r>
            <a:r>
              <a:rPr lang="en-US" altLang="zh-TW" dirty="0"/>
              <a:t>,</a:t>
            </a:r>
            <a:r>
              <a:rPr lang="zh-TW" altLang="en-US" dirty="0"/>
              <a:t>其二氧化碳飄逸速度為何</a:t>
            </a:r>
            <a:r>
              <a:rPr lang="en-US" altLang="zh-TW" dirty="0"/>
              <a:t>?</a:t>
            </a:r>
            <a:r>
              <a:rPr lang="zh-TW" altLang="en-US" dirty="0"/>
              <a:t>多久會遍布整個工廠</a:t>
            </a:r>
            <a:r>
              <a:rPr lang="en-US" altLang="zh-TW" dirty="0"/>
              <a:t>?</a:t>
            </a:r>
            <a:r>
              <a:rPr lang="zh-TW" altLang="en-US" dirty="0"/>
              <a:t>救援設備多久之後可以抵達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自駕機具路徑與人工智慧：使用光學雷達偵測路徑以負責裝卸倉儲貨物的自駕機具，添購多少台可以得到最佳效率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檢查晶片瑕疵以確保產線良率：多少鏡頭、用什麼的演算法可以抓出產線中零件的瑕疵，以提高生產線良率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巡檢時的設備保養資訊與保養通知：設備的某個零件上次保養的時間為何</a:t>
            </a:r>
            <a:r>
              <a:rPr lang="en-US" altLang="zh-TW" dirty="0"/>
              <a:t>?</a:t>
            </a:r>
            <a:r>
              <a:rPr lang="zh-TW" altLang="en-US" dirty="0"/>
              <a:t>排程保養的時間為何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廠房倉儲、設備檢視與遠端操作</a:t>
            </a:r>
            <a:r>
              <a:rPr lang="en-US" altLang="zh-TW" dirty="0"/>
              <a:t>:</a:t>
            </a:r>
            <a:r>
              <a:rPr lang="zh-TW" altLang="en-US" dirty="0"/>
              <a:t>如何控制遠端的廠房機具</a:t>
            </a:r>
            <a:r>
              <a:rPr lang="en-US" altLang="zh-TW" dirty="0"/>
              <a:t>,</a:t>
            </a:r>
            <a:r>
              <a:rPr lang="zh-TW" altLang="en-US" dirty="0"/>
              <a:t>使得新增、刪除、修改零件得以自動化或人工處理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數據監控與告警</a:t>
            </a:r>
            <a:r>
              <a:rPr lang="en-US" altLang="zh-TW" dirty="0"/>
              <a:t>:</a:t>
            </a:r>
            <a:r>
              <a:rPr lang="zh-TW" altLang="en-US" dirty="0"/>
              <a:t>節能建材的建築物各層樓耗電量多少</a:t>
            </a:r>
            <a:r>
              <a:rPr lang="en-US" altLang="zh-TW" dirty="0"/>
              <a:t>?</a:t>
            </a:r>
            <a:r>
              <a:rPr lang="zh-TW" altLang="en-US" dirty="0"/>
              <a:t>是否符合標準門檻</a:t>
            </a:r>
            <a:r>
              <a:rPr lang="en-US" altLang="zh-TW" dirty="0"/>
              <a:t>?</a:t>
            </a:r>
            <a:r>
              <a:rPr lang="zh-TW" altLang="en-US" dirty="0"/>
              <a:t>廠房室內的有害氣體是否超過上限值</a:t>
            </a:r>
            <a:r>
              <a:rPr lang="en-US" altLang="zh-TW" dirty="0"/>
              <a:t>?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112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9287037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鏡面反射原理：如果以現實世界來思考這件事情</a:t>
            </a:r>
            <a:r>
              <a:rPr lang="en-US" altLang="zh-TW" dirty="0"/>
              <a:t>,</a:t>
            </a:r>
            <a:r>
              <a:rPr lang="zh-TW" altLang="en-US" dirty="0"/>
              <a:t>這是因為光照在物體上，物體反射在鏡面上，鏡面捕捉光之後再反射回到眼睛裡面。</a:t>
            </a:r>
            <a:endParaRPr lang="en-US" altLang="zh-TW" dirty="0"/>
          </a:p>
          <a:p>
            <a:r>
              <a:rPr lang="zh-TW" altLang="en-US" dirty="0"/>
              <a:t>但如果在虛擬場景中，多個物件同時照射在物體，不是就要計算多次反射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其實不然，發明鏡面反射效果的人很聰明。他讓相機放在物體裡面去捕捉周遭的畫面來當作材質圖，並貼在自己身上。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38C936-0E0D-4CEC-B904-92FF8913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48" y="1721817"/>
            <a:ext cx="2847894" cy="2105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FD7A28-9A4F-4831-8C75-157464E7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4" y="3868568"/>
            <a:ext cx="4138954" cy="2025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ECCF614-E368-4B56-B68D-B6A74F9D7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30" y="4056914"/>
            <a:ext cx="7492624" cy="1836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110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鏡面反射的四大步驟：</a:t>
            </a:r>
          </a:p>
          <a:p>
            <a:pPr lvl="1"/>
            <a:r>
              <a:rPr lang="en-US" altLang="zh-TW" dirty="0"/>
              <a:t>(1)</a:t>
            </a:r>
            <a:r>
              <a:rPr lang="zh-TW" altLang="en-US" dirty="0"/>
              <a:t>準備一個照相機</a:t>
            </a:r>
            <a:r>
              <a:rPr lang="en-US" altLang="zh-TW" dirty="0"/>
              <a:t>(</a:t>
            </a:r>
            <a:r>
              <a:rPr lang="en-US" altLang="zh-TW" dirty="0" err="1"/>
              <a:t>CubeCamera</a:t>
            </a:r>
            <a:r>
              <a:rPr lang="en-US" altLang="zh-TW" dirty="0"/>
              <a:t>)</a:t>
            </a:r>
            <a:r>
              <a:rPr lang="zh-TW" altLang="en-US" dirty="0"/>
              <a:t>跟渲染對象</a:t>
            </a:r>
            <a:r>
              <a:rPr lang="en-US" altLang="zh-TW" dirty="0" err="1"/>
              <a:t>WebGLCubeRenderTarget</a:t>
            </a:r>
            <a:r>
              <a:rPr lang="zh-TW" altLang="en-US" dirty="0"/>
              <a:t>。渲染對象具有材質</a:t>
            </a:r>
            <a:r>
              <a:rPr lang="en-US" altLang="zh-TW" dirty="0"/>
              <a:t>(.texture)</a:t>
            </a:r>
            <a:r>
              <a:rPr lang="zh-TW" altLang="en-US" dirty="0"/>
              <a:t>，用來儲存拍出來的照片。</a:t>
            </a:r>
          </a:p>
          <a:p>
            <a:pPr lvl="1"/>
            <a:r>
              <a:rPr lang="en-US" altLang="zh-TW" dirty="0"/>
              <a:t>(2)</a:t>
            </a:r>
            <a:r>
              <a:rPr lang="zh-TW" altLang="en-US" dirty="0"/>
              <a:t>照相機藏在物體中，使用</a:t>
            </a:r>
            <a:r>
              <a:rPr lang="en-US" altLang="zh-TW" dirty="0" err="1"/>
              <a:t>Mesh.add</a:t>
            </a:r>
            <a:r>
              <a:rPr lang="en-US" altLang="zh-TW" dirty="0"/>
              <a:t>()</a:t>
            </a:r>
            <a:r>
              <a:rPr lang="zh-TW" altLang="en-US" dirty="0"/>
              <a:t>函式。</a:t>
            </a:r>
          </a:p>
          <a:p>
            <a:pPr lvl="1"/>
            <a:r>
              <a:rPr lang="en-US" altLang="zh-TW" dirty="0"/>
              <a:t>(3)</a:t>
            </a:r>
            <a:r>
              <a:rPr lang="zh-TW" altLang="en-US" dirty="0"/>
              <a:t>每幀拍一次照片，捕捉四周畫面成材質圖</a:t>
            </a:r>
            <a:r>
              <a:rPr lang="en-US" altLang="zh-TW" dirty="0" err="1"/>
              <a:t>WebGLCubeRenderTarget.texture</a:t>
            </a:r>
            <a:r>
              <a:rPr lang="en-US" altLang="zh-TW" dirty="0"/>
              <a:t>(</a:t>
            </a:r>
            <a:r>
              <a:rPr lang="zh-TW" altLang="en-US" dirty="0"/>
              <a:t>但不照到所藏的物體本身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(4)</a:t>
            </a:r>
            <a:r>
              <a:rPr lang="zh-TW" altLang="en-US" dirty="0"/>
              <a:t>材質圖貼在你想要的物體上形成鏡面反射。貼的方法就是把</a:t>
            </a:r>
            <a:r>
              <a:rPr lang="en-US" altLang="zh-TW" dirty="0" err="1"/>
              <a:t>texutre</a:t>
            </a:r>
            <a:r>
              <a:rPr lang="zh-TW" altLang="en-US" dirty="0"/>
              <a:t>指定給物理材質的環境貼圖</a:t>
            </a:r>
            <a:r>
              <a:rPr lang="en-US" altLang="zh-TW" dirty="0"/>
              <a:t>(</a:t>
            </a:r>
            <a:r>
              <a:rPr lang="en-US" altLang="zh-TW" dirty="0" err="1"/>
              <a:t>Material.envMap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3BE942-D1DD-4EC1-9EEC-5E699F1BB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42" y="3233738"/>
            <a:ext cx="9768083" cy="237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84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在物體裡面藏一格照相機，不斷拍攝四周畫面，並產生材質貼圖貼到物體上。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6783" y="97338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完成效果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C4E0EE-155C-4F5E-B1EF-38BF626E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487" y="104775"/>
            <a:ext cx="2809275" cy="2319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111504-5913-424E-BA4C-94E0D35BF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238" y="1750934"/>
            <a:ext cx="7799063" cy="50418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F6B8EDA-D6AB-415F-8519-E529F4D9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260" y="2534276"/>
            <a:ext cx="2758502" cy="14270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95F336-BA74-41B6-BDB9-12716B323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664" y="4044853"/>
            <a:ext cx="2744920" cy="262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0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ABED09-9964-4FDD-A14D-303F4EFAC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296732"/>
            <a:ext cx="10286999" cy="55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7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087E5D8-3379-491F-B310-FD968367B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11" y="1321503"/>
            <a:ext cx="10582374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05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AD70E1-EB76-4744-907E-AAC20706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379819"/>
            <a:ext cx="11820525" cy="49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80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F2336685-DFFD-47B9-A805-09D70857E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7A320E2-473B-4537-99C7-34A6C7DF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369780"/>
            <a:ext cx="10515600" cy="32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15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C94CD63-1B30-46C1-8563-6D55E46E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430859"/>
            <a:ext cx="10848975" cy="42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3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5B5D4F-F40F-4C54-B2C7-1BDE1580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399524"/>
            <a:ext cx="9820275" cy="46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30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5129CC-A4DB-4A3D-84DB-50C0BC67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96" y="1302965"/>
            <a:ext cx="6968504" cy="55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0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43F8DE-5D4F-4FB6-A4B8-BC12DA74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393897"/>
            <a:ext cx="10039350" cy="37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74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envMap</a:t>
            </a:r>
            <a:endParaRPr lang="en-US" altLang="zh-TW" dirty="0"/>
          </a:p>
          <a:p>
            <a:pPr lvl="1"/>
            <a:r>
              <a:rPr lang="en-US" altLang="zh-TW" dirty="0" err="1"/>
              <a:t>envMap</a:t>
            </a:r>
            <a:r>
              <a:rPr lang="en-US" altLang="zh-TW" dirty="0"/>
              <a:t> </a:t>
            </a:r>
            <a:r>
              <a:rPr lang="zh-TW" altLang="en-US" dirty="0"/>
              <a:t>是 環境貼圖（</a:t>
            </a:r>
            <a:r>
              <a:rPr lang="en-US" altLang="zh-TW" dirty="0"/>
              <a:t>Environment Map</a:t>
            </a:r>
            <a:r>
              <a:rPr lang="zh-TW" altLang="en-US" dirty="0"/>
              <a:t>），用來 模擬物體的反射效果，使物體看起來像是反射周圍的環境，例如玻璃、金屬或水面的反射。</a:t>
            </a:r>
            <a:endParaRPr lang="en-US" altLang="zh-TW" dirty="0"/>
          </a:p>
          <a:p>
            <a:pPr lvl="1"/>
            <a:r>
              <a:rPr lang="zh-TW" altLang="en-US" dirty="0"/>
              <a:t>在 </a:t>
            </a:r>
            <a:r>
              <a:rPr lang="en-US" altLang="zh-TW" dirty="0"/>
              <a:t>Three.js </a:t>
            </a:r>
            <a:r>
              <a:rPr lang="zh-TW" altLang="en-US" dirty="0"/>
              <a:t>或 </a:t>
            </a:r>
            <a:r>
              <a:rPr lang="en-US" altLang="zh-TW" dirty="0"/>
              <a:t>WebGL </a:t>
            </a:r>
            <a:r>
              <a:rPr lang="zh-TW" altLang="en-US" dirty="0"/>
              <a:t>中，</a:t>
            </a:r>
            <a:r>
              <a:rPr lang="en-US" altLang="zh-TW" dirty="0" err="1"/>
              <a:t>envMap</a:t>
            </a:r>
            <a:r>
              <a:rPr lang="en-US" altLang="zh-TW" dirty="0"/>
              <a:t> </a:t>
            </a:r>
            <a:r>
              <a:rPr lang="zh-TW" altLang="en-US" dirty="0"/>
              <a:t>會將一組 立方體貼圖（</a:t>
            </a:r>
            <a:r>
              <a:rPr lang="en-US" altLang="zh-TW" dirty="0" err="1"/>
              <a:t>Cubemap</a:t>
            </a:r>
            <a:r>
              <a:rPr lang="zh-TW" altLang="en-US" dirty="0"/>
              <a:t>）或球形貼圖（</a:t>
            </a:r>
            <a:r>
              <a:rPr lang="en-US" altLang="zh-TW" dirty="0"/>
              <a:t>Equirectangular Map</a:t>
            </a:r>
            <a:r>
              <a:rPr lang="zh-TW" altLang="en-US" dirty="0"/>
              <a:t>），當作物體的環境反射資訊，並讓材質計算時考慮這些環境光線，產生類似鏡面的反射效果。</a:t>
            </a:r>
            <a:endParaRPr lang="en-US" altLang="zh-TW" dirty="0"/>
          </a:p>
          <a:p>
            <a:r>
              <a:rPr lang="en-US" altLang="zh-TW" dirty="0"/>
              <a:t>Cube</a:t>
            </a:r>
          </a:p>
          <a:p>
            <a:pPr lvl="1"/>
            <a:r>
              <a:rPr lang="en-US" altLang="zh-TW" dirty="0"/>
              <a:t>Cube</a:t>
            </a:r>
            <a:r>
              <a:rPr lang="zh-TW" altLang="en-US" dirty="0"/>
              <a:t>一詞指的就是上下左右前後六面</a:t>
            </a:r>
            <a:r>
              <a:rPr lang="en-US" altLang="zh-TW" dirty="0"/>
              <a:t>;</a:t>
            </a:r>
            <a:r>
              <a:rPr lang="zh-TW" altLang="en-US" dirty="0"/>
              <a:t>六面剛好可以組成一個立方體。因此</a:t>
            </a:r>
          </a:p>
          <a:p>
            <a:pPr lvl="2"/>
            <a:r>
              <a:rPr lang="en-US" altLang="zh-TW" dirty="0" err="1"/>
              <a:t>CubeCamera</a:t>
            </a:r>
            <a:r>
              <a:rPr lang="en-US" altLang="zh-TW" dirty="0"/>
              <a:t>:</a:t>
            </a:r>
            <a:r>
              <a:rPr lang="zh-TW" altLang="en-US" dirty="0"/>
              <a:t>分別負責上下左右前後六面的鏡頭</a:t>
            </a:r>
          </a:p>
          <a:p>
            <a:pPr lvl="2"/>
            <a:r>
              <a:rPr lang="en-US" altLang="zh-TW" dirty="0" err="1"/>
              <a:t>CubeMap</a:t>
            </a:r>
            <a:r>
              <a:rPr lang="en-US" altLang="zh-TW" dirty="0"/>
              <a:t>:</a:t>
            </a:r>
            <a:r>
              <a:rPr lang="zh-TW" altLang="en-US" dirty="0"/>
              <a:t>分別貼出上下左右前後的</a:t>
            </a:r>
            <a:r>
              <a:rPr lang="en-US" altLang="zh-TW" dirty="0"/>
              <a:t>UV</a:t>
            </a:r>
          </a:p>
          <a:p>
            <a:r>
              <a:rPr lang="en-US" altLang="zh-TW" dirty="0" err="1"/>
              <a:t>CubeCamera</a:t>
            </a:r>
            <a:endParaRPr lang="en-US" altLang="zh-TW" dirty="0"/>
          </a:p>
          <a:p>
            <a:pPr lvl="1"/>
            <a:r>
              <a:rPr lang="en-US" altLang="zh-TW" dirty="0" err="1"/>
              <a:t>CubeCamera</a:t>
            </a:r>
            <a:r>
              <a:rPr lang="en-US" altLang="zh-TW" dirty="0"/>
              <a:t> </a:t>
            </a:r>
            <a:r>
              <a:rPr lang="zh-TW" altLang="en-US" dirty="0"/>
              <a:t>是一種 立方體攝影機，它由 六個視角組成，能夠 拍攝 </a:t>
            </a:r>
            <a:r>
              <a:rPr lang="en-US" altLang="zh-TW" dirty="0"/>
              <a:t>360 </a:t>
            </a:r>
            <a:r>
              <a:rPr lang="zh-TW" altLang="en-US" dirty="0"/>
              <a:t>度的環境貼圖，常用於 環境反射（</a:t>
            </a:r>
            <a:r>
              <a:rPr lang="en-US" altLang="zh-TW" dirty="0" err="1"/>
              <a:t>EnvMap</a:t>
            </a:r>
            <a:r>
              <a:rPr lang="zh-TW" altLang="en-US" dirty="0"/>
              <a:t>）、動態倒影（</a:t>
            </a:r>
            <a:r>
              <a:rPr lang="en-US" altLang="zh-TW" dirty="0"/>
              <a:t>Dynamic Reflection</a:t>
            </a:r>
            <a:r>
              <a:rPr lang="zh-TW" altLang="en-US" dirty="0"/>
              <a:t>） 以及 立方體貼圖（</a:t>
            </a:r>
            <a:r>
              <a:rPr lang="en-US" altLang="zh-TW" dirty="0" err="1"/>
              <a:t>Cubemap</a:t>
            </a:r>
            <a:r>
              <a:rPr lang="en-US" altLang="zh-TW" dirty="0"/>
              <a:t> Rendering</a:t>
            </a:r>
            <a:r>
              <a:rPr lang="zh-TW" altLang="en-US" dirty="0"/>
              <a:t>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0421971-1185-4B02-AA61-992C2603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80" y="5010150"/>
            <a:ext cx="1777564" cy="17307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E3AFF64-34A3-4347-93B6-34C9B4F2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519" y="2581657"/>
            <a:ext cx="2267213" cy="169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2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en-US" altLang="zh-TW" dirty="0"/>
              <a:t>HDRI	</a:t>
            </a:r>
          </a:p>
          <a:p>
            <a:pPr lvl="1"/>
            <a:r>
              <a:rPr lang="en-US" altLang="zh-TW" dirty="0"/>
              <a:t>HDRI</a:t>
            </a:r>
            <a:r>
              <a:rPr lang="zh-TW" altLang="en-US" dirty="0"/>
              <a:t>（</a:t>
            </a:r>
            <a:r>
              <a:rPr lang="en-US" altLang="zh-TW" dirty="0"/>
              <a:t>High Dynamic Range Image</a:t>
            </a:r>
            <a:r>
              <a:rPr lang="zh-TW" altLang="en-US" dirty="0"/>
              <a:t>，高動態範圍影像）是一種</a:t>
            </a:r>
            <a:r>
              <a:rPr lang="en-US" altLang="zh-TW" dirty="0"/>
              <a:t>360° </a:t>
            </a:r>
            <a:r>
              <a:rPr lang="zh-TW" altLang="en-US" dirty="0"/>
              <a:t>環境貼圖，可以用來模擬 真實世界的光照與反射，廣泛應用於 </a:t>
            </a:r>
            <a:r>
              <a:rPr lang="en-US" altLang="zh-TW" dirty="0"/>
              <a:t>3D </a:t>
            </a:r>
            <a:r>
              <a:rPr lang="zh-TW" altLang="en-US" dirty="0"/>
              <a:t>渲染、遊戲與動畫製作。</a:t>
            </a:r>
          </a:p>
          <a:p>
            <a:pPr lvl="1"/>
            <a:r>
              <a:rPr lang="zh-TW" altLang="en-US" dirty="0"/>
              <a:t>提供逼真的環境光照（</a:t>
            </a:r>
            <a:r>
              <a:rPr lang="en-US" altLang="zh-TW" dirty="0"/>
              <a:t>IBL - Image Based Lighting</a:t>
            </a:r>
            <a:r>
              <a:rPr lang="zh-TW" altLang="en-US" dirty="0"/>
              <a:t>）：</a:t>
            </a:r>
            <a:r>
              <a:rPr lang="en-US" altLang="zh-TW" dirty="0"/>
              <a:t>HDRI </a:t>
            </a:r>
            <a:r>
              <a:rPr lang="zh-TW" altLang="en-US" dirty="0"/>
              <a:t>具有 高動態範圍，能夠保存比一般圖片更多的亮度與細節，使 </a:t>
            </a:r>
            <a:r>
              <a:rPr lang="en-US" altLang="zh-TW" dirty="0"/>
              <a:t>3D </a:t>
            </a:r>
            <a:r>
              <a:rPr lang="zh-TW" altLang="en-US" dirty="0"/>
              <a:t>場景光影更加自然。</a:t>
            </a:r>
          </a:p>
          <a:p>
            <a:pPr lvl="1"/>
            <a:r>
              <a:rPr lang="zh-TW" altLang="en-US" dirty="0"/>
              <a:t>模擬環境倒影：金屬、玻璃等材質 需要環境反射，而 </a:t>
            </a:r>
            <a:r>
              <a:rPr lang="en-US" altLang="zh-TW" dirty="0"/>
              <a:t>HDRI </a:t>
            </a:r>
            <a:r>
              <a:rPr lang="zh-TW" altLang="en-US" dirty="0"/>
              <a:t>貼圖能讓這些物體有真實的鏡面反射效果</a:t>
            </a:r>
          </a:p>
          <a:p>
            <a:pPr lvl="1"/>
            <a:r>
              <a:rPr lang="zh-TW" altLang="en-US" dirty="0"/>
              <a:t>使用 </a:t>
            </a:r>
            <a:r>
              <a:rPr lang="en-US" altLang="zh-TW" dirty="0"/>
              <a:t>HDRI </a:t>
            </a:r>
            <a:r>
              <a:rPr lang="zh-TW" altLang="en-US" dirty="0"/>
              <a:t>時，即使不額外添加光源，也能獲得柔和、自然的光線與陰影。</a:t>
            </a:r>
          </a:p>
          <a:p>
            <a:r>
              <a:rPr lang="en-US" altLang="zh-TW" dirty="0"/>
              <a:t>HDRI </a:t>
            </a:r>
            <a:r>
              <a:rPr lang="zh-TW" altLang="en-US" dirty="0"/>
              <a:t>如何運作？</a:t>
            </a:r>
          </a:p>
          <a:p>
            <a:pPr lvl="1"/>
            <a:r>
              <a:rPr lang="en-US" altLang="zh-TW" dirty="0"/>
              <a:t>HDRI </a:t>
            </a:r>
            <a:r>
              <a:rPr lang="zh-TW" altLang="en-US" dirty="0"/>
              <a:t>通常是一張 </a:t>
            </a:r>
            <a:r>
              <a:rPr lang="en-US" altLang="zh-TW" dirty="0"/>
              <a:t>360° </a:t>
            </a:r>
            <a:r>
              <a:rPr lang="zh-TW" altLang="en-US" dirty="0"/>
              <a:t>全景圖（</a:t>
            </a:r>
            <a:r>
              <a:rPr lang="en-US" altLang="zh-TW" dirty="0"/>
              <a:t>Equirectangular Map</a:t>
            </a:r>
            <a:r>
              <a:rPr lang="zh-TW" altLang="en-US" dirty="0"/>
              <a:t>），可用於 </a:t>
            </a:r>
            <a:r>
              <a:rPr lang="en-US" altLang="zh-TW" dirty="0"/>
              <a:t>3D </a:t>
            </a:r>
            <a:r>
              <a:rPr lang="zh-TW" altLang="en-US" dirty="0"/>
              <a:t>場景的背景或環境光照。</a:t>
            </a:r>
          </a:p>
          <a:p>
            <a:pPr lvl="1"/>
            <a:r>
              <a:rPr lang="zh-TW" altLang="en-US" dirty="0"/>
              <a:t>它會被映射到球體或立方體內部，並在 </a:t>
            </a:r>
            <a:r>
              <a:rPr lang="en-US" altLang="zh-TW" dirty="0"/>
              <a:t>3D </a:t>
            </a:r>
            <a:r>
              <a:rPr lang="zh-TW" altLang="en-US" dirty="0"/>
              <a:t>渲染中提供環境光照與倒影效果。</a:t>
            </a:r>
          </a:p>
          <a:p>
            <a:pPr lvl="1"/>
            <a:r>
              <a:rPr lang="zh-TW" altLang="en-US" dirty="0"/>
              <a:t>這種影像格式可以捕捉 非常亮的光源與極暗的陰影，讓 </a:t>
            </a:r>
            <a:r>
              <a:rPr lang="en-US" altLang="zh-TW" dirty="0"/>
              <a:t>3D </a:t>
            </a:r>
            <a:r>
              <a:rPr lang="zh-TW" altLang="en-US" dirty="0"/>
              <a:t>物體的光照細節更豐富。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E0C0AA-9644-4629-90BE-BCD857AC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18" y="4677659"/>
            <a:ext cx="4248557" cy="2089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7CB42A-9045-4EAD-A202-A5A582B0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018" y="4663657"/>
            <a:ext cx="2376739" cy="2117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32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reflector</a:t>
            </a:r>
            <a:r>
              <a:rPr lang="zh-TW" altLang="en-US" dirty="0"/>
              <a:t>：只需要一個鏡頭拍出材質，就能直接在材質當中透過</a:t>
            </a:r>
            <a:r>
              <a:rPr lang="en-US" altLang="zh-TW" dirty="0"/>
              <a:t>shader</a:t>
            </a:r>
            <a:r>
              <a:rPr lang="zh-TW" altLang="en-US" dirty="0"/>
              <a:t>處理掉。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93B7A7-FB9A-4F06-8F74-F46AC3BF4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852" y="973384"/>
            <a:ext cx="2614948" cy="28814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00E066-69BE-499E-B95E-25170BDB8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1" y="1739499"/>
            <a:ext cx="7508901" cy="506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99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0B2C02-343C-4C7D-A777-ECB1DE9E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46" y="1303604"/>
            <a:ext cx="7473495" cy="55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4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1F4916-AC01-43F3-9FA4-DC16E89E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8" y="1352310"/>
            <a:ext cx="9444657" cy="36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24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6E2AECA-2DBF-4940-9810-36CD9D4A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73" y="1390881"/>
            <a:ext cx="6605891" cy="53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17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E29AAF-092B-4084-8D80-FFC2D2F2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61" y="1364745"/>
            <a:ext cx="8795499" cy="54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6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A7B851-3545-42D1-9979-497E9E59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55" y="1329212"/>
            <a:ext cx="7872266" cy="55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39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E29B18-4A3B-4F8D-875D-D2F6781F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7192"/>
            <a:ext cx="6211007" cy="40836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1E58CE8-0F53-473B-B296-3828B8415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07" y="1387192"/>
            <a:ext cx="5676449" cy="30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83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2122EF-39D0-4457-A854-E8ED0EB9ED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Reflector</a:t>
            </a:r>
            <a:r>
              <a:rPr lang="zh-TW" altLang="en-US" dirty="0"/>
              <a:t>的效果適合使用在鏡子，反光玻璃等場景。</a:t>
            </a:r>
            <a:endParaRPr lang="en-US" altLang="zh-TW" dirty="0"/>
          </a:p>
          <a:p>
            <a:r>
              <a:rPr lang="zh-TW" altLang="en-US" dirty="0"/>
              <a:t>但如果要用在光滑地板反射就會有問題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光滑地板並不會完全反射地面上的東西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處理：需要淡化鏡面效果</a:t>
            </a:r>
            <a:endParaRPr lang="en-US" altLang="zh-TW" dirty="0">
              <a:highlight>
                <a:srgbClr val="FFFF00"/>
              </a:highlight>
            </a:endParaRPr>
          </a:p>
          <a:p>
            <a:r>
              <a:rPr lang="zh-TW" altLang="en-US" dirty="0"/>
              <a:t>處理方式有兩種：</a:t>
            </a:r>
            <a:endParaRPr lang="en-US" altLang="zh-TW" dirty="0"/>
          </a:p>
          <a:p>
            <a:pPr lvl="1"/>
            <a:r>
              <a:rPr lang="zh-TW" altLang="en-US" dirty="0"/>
              <a:t>方法</a:t>
            </a:r>
            <a:r>
              <a:rPr lang="en-US" altLang="zh-TW" dirty="0"/>
              <a:t>1</a:t>
            </a:r>
            <a:r>
              <a:rPr lang="zh-TW" altLang="en-US" dirty="0"/>
              <a:t>：調整</a:t>
            </a:r>
            <a:r>
              <a:rPr lang="en-US" altLang="zh-TW" dirty="0"/>
              <a:t>reflector</a:t>
            </a:r>
            <a:r>
              <a:rPr lang="zh-TW" altLang="en-US" dirty="0"/>
              <a:t>透明度，並多疊一層地板，使得地板比較</a:t>
            </a:r>
            <a:r>
              <a:rPr lang="en-US" altLang="zh-TW" dirty="0"/>
              <a:t>”</a:t>
            </a:r>
            <a:r>
              <a:rPr lang="zh-TW" altLang="en-US" dirty="0"/>
              <a:t>不反光</a:t>
            </a:r>
            <a:r>
              <a:rPr lang="en-US" altLang="zh-TW" dirty="0"/>
              <a:t>”</a:t>
            </a:r>
          </a:p>
          <a:p>
            <a:pPr lvl="2"/>
            <a:r>
              <a:rPr lang="zh-TW" altLang="en-US" dirty="0"/>
              <a:t>但鏡面仍然可以完整反射物件，無法漸淡</a:t>
            </a:r>
            <a:endParaRPr lang="en-US" altLang="zh-TW" dirty="0"/>
          </a:p>
          <a:p>
            <a:pPr lvl="2"/>
            <a:r>
              <a:rPr lang="zh-TW" altLang="en-US" dirty="0"/>
              <a:t>疊加物件容易造成</a:t>
            </a:r>
            <a:r>
              <a:rPr lang="en-US" altLang="zh-TW" dirty="0">
                <a:highlight>
                  <a:srgbClr val="FFFF00"/>
                </a:highlight>
              </a:rPr>
              <a:t>Z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fighting</a:t>
            </a:r>
            <a:r>
              <a:rPr lang="zh-TW" altLang="en-US" dirty="0"/>
              <a:t>，必須要在處理</a:t>
            </a:r>
            <a:r>
              <a:rPr lang="en-US" altLang="zh-TW" dirty="0">
                <a:highlight>
                  <a:srgbClr val="FFFF00"/>
                </a:highlight>
              </a:rPr>
              <a:t>depth buffer</a:t>
            </a:r>
            <a:r>
              <a:rPr lang="zh-TW" altLang="en-US" dirty="0"/>
              <a:t>問題。</a:t>
            </a:r>
            <a:endParaRPr lang="en-US" altLang="zh-TW" dirty="0"/>
          </a:p>
          <a:p>
            <a:pPr lvl="1"/>
            <a:r>
              <a:rPr lang="zh-TW" altLang="en-US" dirty="0"/>
              <a:t>方法</a:t>
            </a:r>
            <a:r>
              <a:rPr lang="en-US" altLang="zh-TW" dirty="0"/>
              <a:t>2</a:t>
            </a:r>
            <a:r>
              <a:rPr lang="zh-TW" altLang="en-US" dirty="0"/>
              <a:t>：</a:t>
            </a:r>
            <a:r>
              <a:rPr lang="en-US" altLang="zh-TW" dirty="0"/>
              <a:t> MeshReflectorMaterial.js</a:t>
            </a:r>
          </a:p>
          <a:p>
            <a:pPr lvl="2"/>
            <a:r>
              <a:rPr lang="en-US" altLang="zh-TW" dirty="0"/>
              <a:t>MeshReflectorMaterial.js </a:t>
            </a:r>
            <a:r>
              <a:rPr lang="zh-TW" altLang="en-US" dirty="0"/>
              <a:t>是 </a:t>
            </a:r>
            <a:r>
              <a:rPr lang="en-US" altLang="zh-TW" dirty="0"/>
              <a:t>Three.js </a:t>
            </a:r>
            <a:r>
              <a:rPr lang="zh-TW" altLang="en-US" dirty="0"/>
              <a:t>社群開發的工具，主要用來 模擬鏡面反射效果，但它 沒有官方文件支援，而是社群維護的額外資源。</a:t>
            </a:r>
            <a:endParaRPr lang="en-US" altLang="zh-TW" dirty="0"/>
          </a:p>
          <a:p>
            <a:pPr lvl="2"/>
            <a:r>
              <a:rPr lang="zh-TW" altLang="en-US" dirty="0"/>
              <a:t>最初是為 </a:t>
            </a:r>
            <a:r>
              <a:rPr lang="en-US" altLang="zh-TW" dirty="0"/>
              <a:t>react-three-fiber</a:t>
            </a:r>
            <a:r>
              <a:rPr lang="zh-TW" altLang="en-US" dirty="0"/>
              <a:t>（</a:t>
            </a:r>
            <a:r>
              <a:rPr lang="en-US" altLang="zh-TW" dirty="0"/>
              <a:t>React </a:t>
            </a:r>
            <a:r>
              <a:rPr lang="zh-TW" altLang="en-US" dirty="0"/>
              <a:t>版 </a:t>
            </a:r>
            <a:r>
              <a:rPr lang="en-US" altLang="zh-TW" dirty="0"/>
              <a:t>Three.js</a:t>
            </a:r>
            <a:r>
              <a:rPr lang="zh-TW" altLang="en-US" dirty="0"/>
              <a:t>）開發的，但後來有人將它轉為 純 </a:t>
            </a:r>
            <a:r>
              <a:rPr lang="en-US" altLang="zh-TW" dirty="0"/>
              <a:t>JavaScript </a:t>
            </a:r>
            <a:r>
              <a:rPr lang="zh-TW" altLang="en-US" dirty="0"/>
              <a:t>版本，可以獨立使用。</a:t>
            </a:r>
            <a:endParaRPr lang="en-US" altLang="zh-TW" dirty="0"/>
          </a:p>
          <a:p>
            <a:pPr lvl="2"/>
            <a:r>
              <a:rPr lang="zh-TW" altLang="en-US" dirty="0"/>
              <a:t>比官方 </a:t>
            </a:r>
            <a:r>
              <a:rPr lang="en-US" altLang="zh-TW" dirty="0"/>
              <a:t>Reflector </a:t>
            </a:r>
            <a:r>
              <a:rPr lang="zh-TW" altLang="en-US" dirty="0"/>
              <a:t>更強大，因為它內建 模糊效果、光線追蹤反射 等功能。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82D30EB-A768-43B8-9326-774834F2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2D11DA-1DC7-4755-96B7-B7277E30E3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12595" y="3244141"/>
            <a:ext cx="3203205" cy="1024777"/>
          </a:xfrm>
        </p:spPr>
        <p:txBody>
          <a:bodyPr>
            <a:normAutofit/>
          </a:bodyPr>
          <a:lstStyle/>
          <a:p>
            <a:r>
              <a:rPr lang="zh-TW" altLang="en-US" dirty="0"/>
              <a:t>直接使用</a:t>
            </a:r>
            <a:r>
              <a:rPr lang="en-US" altLang="zh-TW" dirty="0"/>
              <a:t>Reflector</a:t>
            </a:r>
            <a:r>
              <a:rPr lang="zh-TW" altLang="en-US" dirty="0"/>
              <a:t>在地板的效果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超玻璃的</a:t>
            </a:r>
            <a:r>
              <a:rPr lang="en-US" altLang="zh-TW" dirty="0"/>
              <a:t>XD)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7FA700-4B81-4865-801E-BFB1C864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53" y="346401"/>
            <a:ext cx="3025943" cy="28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2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0156912-76ED-4F7B-B6A2-20211F56C0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Z Fighting</a:t>
            </a:r>
          </a:p>
          <a:p>
            <a:pPr lvl="1"/>
            <a:r>
              <a:rPr lang="zh-TW" altLang="en-US" dirty="0"/>
              <a:t>當有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兩個面完全重疊出現在場景上，那該顯示</a:t>
            </a:r>
            <a:r>
              <a:rPr lang="en-US" altLang="zh-TW" dirty="0"/>
              <a:t>A</a:t>
            </a:r>
            <a:r>
              <a:rPr lang="zh-TW" altLang="en-US" dirty="0"/>
              <a:t>面還是</a:t>
            </a:r>
            <a:r>
              <a:rPr lang="en-US" altLang="zh-TW" dirty="0"/>
              <a:t>B</a:t>
            </a:r>
            <a:r>
              <a:rPr lang="zh-TW" altLang="en-US" dirty="0"/>
              <a:t>面呢</a:t>
            </a:r>
            <a:r>
              <a:rPr lang="en-US" altLang="zh-TW" dirty="0"/>
              <a:t>?</a:t>
            </a:r>
            <a:r>
              <a:rPr lang="zh-TW" altLang="en-US" dirty="0"/>
              <a:t>這使得渲染順序出現衝突。</a:t>
            </a:r>
          </a:p>
          <a:p>
            <a:pPr lvl="1"/>
            <a:r>
              <a:rPr lang="zh-TW" altLang="en-US" dirty="0"/>
              <a:t>基本上</a:t>
            </a:r>
            <a:r>
              <a:rPr lang="en-US" altLang="zh-TW" dirty="0"/>
              <a:t>three.js</a:t>
            </a:r>
            <a:r>
              <a:rPr lang="zh-TW" altLang="en-US" dirty="0"/>
              <a:t>的底層</a:t>
            </a:r>
            <a:r>
              <a:rPr lang="en-US" altLang="zh-TW" dirty="0"/>
              <a:t>WebGL</a:t>
            </a:r>
            <a:r>
              <a:rPr lang="zh-TW" altLang="en-US" dirty="0"/>
              <a:t>在渲染</a:t>
            </a:r>
            <a:r>
              <a:rPr lang="en-US" altLang="zh-TW" dirty="0"/>
              <a:t>3D</a:t>
            </a:r>
            <a:r>
              <a:rPr lang="zh-TW" altLang="en-US" dirty="0"/>
              <a:t>物件時，每一個物件的每一個影格的每一個像素</a:t>
            </a:r>
            <a:r>
              <a:rPr lang="en-US" altLang="zh-TW" dirty="0"/>
              <a:t>(</a:t>
            </a:r>
            <a:r>
              <a:rPr lang="zh-TW" altLang="en-US" dirty="0"/>
              <a:t>三押</a:t>
            </a:r>
            <a:r>
              <a:rPr lang="en-US" altLang="zh-TW" dirty="0"/>
              <a:t>??)</a:t>
            </a:r>
            <a:r>
              <a:rPr lang="zh-TW" altLang="en-US" dirty="0"/>
              <a:t>都有深度資訊</a:t>
            </a:r>
            <a:r>
              <a:rPr lang="en-US" altLang="zh-TW" dirty="0"/>
              <a:t>(</a:t>
            </a:r>
            <a:r>
              <a:rPr lang="en-US" altLang="zh-TW" dirty="0" err="1"/>
              <a:t>ZValue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深度資訊就是紀錄該物件在像素下距離鏡頭多遠。</a:t>
            </a:r>
          </a:p>
          <a:p>
            <a:pPr lvl="1"/>
            <a:r>
              <a:rPr lang="zh-TW" altLang="en-US" dirty="0"/>
              <a:t>如果</a:t>
            </a:r>
            <a:r>
              <a:rPr lang="en-US" altLang="zh-TW" dirty="0"/>
              <a:t>WebGL</a:t>
            </a:r>
            <a:r>
              <a:rPr lang="zh-TW" altLang="en-US" dirty="0"/>
              <a:t>要渲染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兩個面</a:t>
            </a:r>
            <a:r>
              <a:rPr lang="en-US" altLang="zh-TW" dirty="0"/>
              <a:t>(</a:t>
            </a:r>
            <a:r>
              <a:rPr lang="zh-TW" altLang="en-US" dirty="0"/>
              <a:t>且兩個面各自是一個物件</a:t>
            </a:r>
            <a:r>
              <a:rPr lang="en-US" altLang="zh-TW" dirty="0"/>
              <a:t>)</a:t>
            </a:r>
            <a:r>
              <a:rPr lang="zh-TW" altLang="en-US" dirty="0"/>
              <a:t>，則在每一個像素下，兩深度資訊會互相比較，數值較小者離鏡頭近，就會被渲染；相反數值較大者離鏡頭遠，就不會被渲染，利用這樣的方式判斷誰遠誰進。</a:t>
            </a:r>
          </a:p>
          <a:p>
            <a:pPr lvl="1"/>
            <a:r>
              <a:rPr lang="zh-TW" altLang="en-US" dirty="0"/>
              <a:t>兩物件在同一個像素比較完後，離鏡頭最近的深度資訊會像是衛冕者一樣，被存在</a:t>
            </a:r>
            <a:r>
              <a:rPr lang="zh-TW" altLang="en-US" dirty="0">
                <a:highlight>
                  <a:srgbClr val="FFFF00"/>
                </a:highlight>
              </a:rPr>
              <a:t>深度緩衝</a:t>
            </a:r>
            <a:r>
              <a:rPr lang="en-US" altLang="zh-TW" dirty="0">
                <a:highlight>
                  <a:srgbClr val="FFFF00"/>
                </a:highlight>
              </a:rPr>
              <a:t>(Depth Buffer)</a:t>
            </a:r>
            <a:r>
              <a:rPr lang="zh-TW" altLang="en-US" dirty="0"/>
              <a:t>。若後期有新的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、</a:t>
            </a:r>
            <a:r>
              <a:rPr lang="en-US" altLang="zh-TW" dirty="0"/>
              <a:t>E</a:t>
            </a:r>
            <a:r>
              <a:rPr lang="zh-TW" altLang="en-US" dirty="0"/>
              <a:t>面要選染時，其深度資訊就像挑戰者一樣，可以跟</a:t>
            </a:r>
            <a:r>
              <a:rPr lang="zh-TW" altLang="en-US" dirty="0">
                <a:highlight>
                  <a:srgbClr val="FFFF00"/>
                </a:highlight>
              </a:rPr>
              <a:t>深度緩衝</a:t>
            </a:r>
            <a:r>
              <a:rPr lang="zh-TW" altLang="en-US" dirty="0"/>
              <a:t>定輸贏。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F002390-6861-4EDC-B047-21B57B7E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916425-BE20-450E-8617-325DD538D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78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5485E9-13FC-4F8E-A45A-AB76222C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90333"/>
            <a:ext cx="633500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37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46C78D-90C1-4747-AA80-7C095B98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5" y="1339232"/>
            <a:ext cx="6906589" cy="31532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D6CD9D-9DCA-4B8D-A2FA-7BBA140A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5" y="4541276"/>
            <a:ext cx="973590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8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523478-332A-4E88-8046-E22A0B1E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99" y="1314181"/>
            <a:ext cx="1022175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7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DEAFB9-1354-4237-A10C-D1FADF1A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476139"/>
            <a:ext cx="8643123" cy="35530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84B1F83-AE56-4C7F-859B-F326A5C3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214" y="1476139"/>
            <a:ext cx="3305636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2847</Words>
  <Application>Microsoft Office PowerPoint</Application>
  <PresentationFormat>寬螢幕</PresentationFormat>
  <Paragraphs>225</Paragraphs>
  <Slides>55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1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經緯度座標轉換</vt:lpstr>
      <vt:lpstr>經緯度座標轉換</vt:lpstr>
      <vt:lpstr>經緯度座標轉換</vt:lpstr>
      <vt:lpstr>經緯度座標轉換</vt:lpstr>
      <vt:lpstr>經緯度座標轉換</vt:lpstr>
      <vt:lpstr>經緯度座標轉換</vt:lpstr>
      <vt:lpstr>經緯度座標轉換</vt:lpstr>
      <vt:lpstr>經緯度座標轉換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248</cp:revision>
  <dcterms:created xsi:type="dcterms:W3CDTF">2025-01-25T05:26:28Z</dcterms:created>
  <dcterms:modified xsi:type="dcterms:W3CDTF">2025-02-07T07:19:39Z</dcterms:modified>
</cp:coreProperties>
</file>